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Layouts/slideLayout13.xml" ContentType="application/vnd.openxmlformats-officedocument.presentationml.slideLayout+xml"/>
  <Override PartName="/ppt/slideMasters/slideMaster1.xml" ContentType="application/vnd.openxmlformats-officedocument.presentationml.slideMaster+xml"/>
  <Default Extension="png" ContentType="image/png"/>
  <Override PartName="/docProps/core.xml" ContentType="application/vnd.openxmlformats-package.core-properties+xml"/>
  <Default Extension="bin" ContentType="application/vnd.openxmlformats-officedocument.presentationml.printerSettings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-4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4" Type="http://schemas.openxmlformats.org/officeDocument/2006/relationships/slide" Target="slides/slide3.xml"/><Relationship Id="rId10" Type="http://schemas.openxmlformats.org/officeDocument/2006/relationships/theme" Target="theme/theme1.xml"/><Relationship Id="rId5" Type="http://schemas.openxmlformats.org/officeDocument/2006/relationships/slide" Target="slides/slide4.xml"/><Relationship Id="rId7" Type="http://schemas.openxmlformats.org/officeDocument/2006/relationships/printerSettings" Target="printerSettings/printerSettings1.bin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viewProps" Target="view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2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4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24" Type="http://schemas.openxmlformats.org/officeDocument/2006/relationships/image" Target="../media/image8.png"/><Relationship Id="rId6" Type="http://schemas.openxmlformats.org/officeDocument/2006/relationships/slideLayout" Target="../slideLayouts/slideLayout6.xml"/><Relationship Id="rId16" Type="http://schemas.openxmlformats.org/officeDocument/2006/relationships/slideLayout" Target="../slideLayouts/slideLayout1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B2B2004-31BE-1042-B5F7-B7DC1629A5AE}" type="datetimeFigureOut">
              <a:rPr lang="en-US" smtClean="0"/>
              <a:t>4/16/11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2D779CCB-0C6F-F94D-9BA9-2935276E9C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3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1.jpeg"/><Relationship Id="rId3" Type="http://schemas.openxmlformats.org/officeDocument/2006/relationships/image" Target="../media/image22.jpeg"/><Relationship Id="rId5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/>
              <a:t>Chapter 17</a:t>
            </a:r>
            <a:r>
              <a:rPr lang="en-US" sz="2400" b="1" u="sng" dirty="0" smtClean="0">
                <a:sym typeface="Wingdings"/>
              </a:rPr>
              <a:t> Plants, Fungi, and the Colonization of Land</a:t>
            </a:r>
            <a:endParaRPr lang="en-US" sz="24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61665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 smtClean="0"/>
              <a:t>17.14</a:t>
            </a:r>
            <a:r>
              <a:rPr lang="en-US" sz="2400" u="sng" dirty="0" smtClean="0">
                <a:sym typeface="Wingdings"/>
              </a:rPr>
              <a:t> Fungi absorb food after digesting it outside their bodies</a:t>
            </a:r>
            <a:endParaRPr lang="en-US" sz="2400" dirty="0" smtClean="0">
              <a:sym typeface="Wingdings"/>
            </a:endParaRPr>
          </a:p>
          <a:p>
            <a:r>
              <a:rPr lang="en-US" sz="2400" dirty="0" smtClean="0">
                <a:sym typeface="Wingdings"/>
              </a:rPr>
              <a:t>I.  Characteristics</a:t>
            </a:r>
          </a:p>
          <a:p>
            <a:pPr>
              <a:tabLst>
                <a:tab pos="339725" algn="l"/>
              </a:tabLst>
            </a:pPr>
            <a:r>
              <a:rPr lang="en-US" sz="2400" dirty="0" smtClean="0">
                <a:sym typeface="Wingdings"/>
              </a:rPr>
              <a:t>	A.  </a:t>
            </a:r>
            <a:r>
              <a:rPr lang="en-US" sz="2400" dirty="0" err="1" smtClean="0">
                <a:sym typeface="Wingdings"/>
              </a:rPr>
              <a:t>Chemoheterotrophs</a:t>
            </a:r>
            <a:endParaRPr lang="en-US" sz="2400" dirty="0" smtClean="0">
              <a:sym typeface="Wingdings"/>
            </a:endParaRPr>
          </a:p>
          <a:p>
            <a:pPr>
              <a:tabLst>
                <a:tab pos="339725" algn="l"/>
                <a:tab pos="747713" algn="l"/>
              </a:tabLst>
            </a:pPr>
            <a:r>
              <a:rPr lang="en-US" sz="2400" dirty="0" smtClean="0">
                <a:sym typeface="Wingdings"/>
              </a:rPr>
              <a:t>		1.  External digestion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031325"/>
            <a:ext cx="9144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400" dirty="0" smtClean="0"/>
              <a:t>	B.  Cell wall</a:t>
            </a:r>
          </a:p>
          <a:p>
            <a:pPr>
              <a:tabLst>
                <a:tab pos="339725" algn="l"/>
                <a:tab pos="747713" algn="l"/>
              </a:tabLst>
            </a:pPr>
            <a:r>
              <a:rPr lang="en-US" sz="2400" dirty="0" smtClean="0"/>
              <a:t>		1.  Composed of chitin</a:t>
            </a:r>
          </a:p>
          <a:p>
            <a:pPr>
              <a:tabLst>
                <a:tab pos="339725" algn="l"/>
                <a:tab pos="747713" algn="l"/>
              </a:tabLst>
            </a:pPr>
            <a:r>
              <a:rPr lang="en-US" sz="2400" dirty="0" smtClean="0"/>
              <a:t>	C.  </a:t>
            </a:r>
            <a:r>
              <a:rPr lang="en-US" sz="2400" dirty="0" err="1" smtClean="0"/>
              <a:t>Multicellular</a:t>
            </a:r>
            <a:r>
              <a:rPr lang="en-US" sz="2400" dirty="0" smtClean="0"/>
              <a:t>, Eukaryotic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231653"/>
            <a:ext cx="9144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II.  Anatomy</a:t>
            </a:r>
          </a:p>
          <a:p>
            <a:pPr>
              <a:tabLst>
                <a:tab pos="396875" algn="l"/>
              </a:tabLst>
            </a:pPr>
            <a:r>
              <a:rPr lang="en-US" sz="2400" dirty="0" smtClean="0"/>
              <a:t>	A.  </a:t>
            </a:r>
            <a:r>
              <a:rPr lang="en-US" sz="2400" dirty="0" err="1" smtClean="0"/>
              <a:t>Hyphae</a:t>
            </a:r>
            <a:endParaRPr lang="en-US" sz="2400" dirty="0" smtClean="0"/>
          </a:p>
          <a:p>
            <a:pPr>
              <a:tabLst>
                <a:tab pos="396875" algn="l"/>
                <a:tab pos="804863" algn="l"/>
              </a:tabLst>
            </a:pPr>
            <a:r>
              <a:rPr lang="en-US" sz="2400" dirty="0" smtClean="0"/>
              <a:t>		1.  Thread-like filaments</a:t>
            </a:r>
            <a:endParaRPr lang="en-US" sz="2400" dirty="0"/>
          </a:p>
        </p:txBody>
      </p:sp>
      <p:pic>
        <p:nvPicPr>
          <p:cNvPr id="8" name="Picture 7" descr="17_14bMycelium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9580" y="3803067"/>
            <a:ext cx="2934420" cy="26296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4431981"/>
            <a:ext cx="6209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4863" algn="l"/>
                <a:tab pos="1144588" algn="l"/>
              </a:tabLst>
            </a:pPr>
            <a:r>
              <a:rPr lang="en-US" sz="2400" dirty="0" smtClean="0"/>
              <a:t>	2.  Secrete digestive enzymes into food 			     source, absorb digested material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262978"/>
            <a:ext cx="620958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96875" algn="l"/>
                <a:tab pos="804863" algn="l"/>
                <a:tab pos="1144588" algn="l"/>
              </a:tabLst>
            </a:pPr>
            <a:r>
              <a:rPr lang="en-US" sz="2400" dirty="0" smtClean="0"/>
              <a:t>	B.  Mycelium</a:t>
            </a:r>
          </a:p>
          <a:p>
            <a:pPr>
              <a:tabLst>
                <a:tab pos="396875" algn="l"/>
                <a:tab pos="804863" algn="l"/>
                <a:tab pos="1144588" algn="l"/>
              </a:tabLst>
            </a:pPr>
            <a:r>
              <a:rPr lang="en-US" sz="2400" dirty="0" smtClean="0"/>
              <a:t>		1.  Mass of branching </a:t>
            </a:r>
            <a:r>
              <a:rPr lang="en-US" sz="2400" dirty="0" err="1" smtClean="0"/>
              <a:t>hyphae</a:t>
            </a:r>
            <a:r>
              <a:rPr lang="en-US" sz="2400" dirty="0" smtClean="0"/>
              <a:t> threads</a:t>
            </a:r>
          </a:p>
          <a:p>
            <a:pPr>
              <a:tabLst>
                <a:tab pos="396875" algn="l"/>
                <a:tab pos="804863" algn="l"/>
                <a:tab pos="1144588" algn="l"/>
              </a:tabLst>
            </a:pPr>
            <a:r>
              <a:rPr lang="en-US" sz="2400" dirty="0" smtClean="0"/>
              <a:t>		2.  What is seen by the naked eye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0356"/>
            <a:ext cx="2290763" cy="1527175"/>
          </a:xfrm>
          <a:prstGeom prst="rect">
            <a:avLst/>
          </a:prstGeom>
          <a:noFill/>
        </p:spPr>
      </p:pic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1371600" y="555671"/>
            <a:ext cx="685800" cy="685800"/>
          </a:xfrm>
          <a:prstGeom prst="ellips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6" name="AutoShape 5"/>
          <p:cNvCxnSpPr>
            <a:cxnSpLocks noChangeShapeType="1"/>
          </p:cNvCxnSpPr>
          <p:nvPr/>
        </p:nvCxnSpPr>
        <p:spPr bwMode="auto">
          <a:xfrm>
            <a:off x="2057400" y="884537"/>
            <a:ext cx="762000" cy="0"/>
          </a:xfrm>
          <a:prstGeom prst="straightConnector1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170356"/>
            <a:ext cx="2362200" cy="1558925"/>
          </a:xfrm>
          <a:prstGeom prst="rect">
            <a:avLst/>
          </a:prstGeom>
          <a:noFill/>
        </p:spPr>
      </p:pic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4229685" y="555671"/>
            <a:ext cx="685800" cy="685800"/>
          </a:xfrm>
          <a:prstGeom prst="ellips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0" name="AutoShape 8"/>
          <p:cNvCxnSpPr>
            <a:cxnSpLocks noChangeShapeType="1"/>
          </p:cNvCxnSpPr>
          <p:nvPr/>
        </p:nvCxnSpPr>
        <p:spPr bwMode="auto">
          <a:xfrm>
            <a:off x="4914900" y="884537"/>
            <a:ext cx="990600" cy="0"/>
          </a:xfrm>
          <a:prstGeom prst="straightConnector1">
            <a:avLst/>
          </a:prstGeom>
          <a:noFill/>
          <a:ln w="349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8744" y="22271"/>
            <a:ext cx="1398588" cy="24384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2460671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 smtClean="0"/>
              <a:t>17.15</a:t>
            </a:r>
            <a:r>
              <a:rPr lang="en-US" sz="2400" u="sng" dirty="0" smtClean="0">
                <a:sym typeface="Wingdings"/>
              </a:rPr>
              <a:t> Fungi produce spores in both asexual &amp; sexual life cycles</a:t>
            </a:r>
          </a:p>
          <a:p>
            <a:r>
              <a:rPr lang="en-US" sz="2400" dirty="0" smtClean="0">
                <a:sym typeface="Wingdings"/>
              </a:rPr>
              <a:t>I.  Fungi reproduction</a:t>
            </a:r>
          </a:p>
          <a:p>
            <a:pPr>
              <a:tabLst>
                <a:tab pos="339725" algn="l"/>
              </a:tabLst>
            </a:pPr>
            <a:r>
              <a:rPr lang="en-US" sz="2400" dirty="0" smtClean="0">
                <a:sym typeface="Wingdings"/>
              </a:rPr>
              <a:t>	A.  Asexual</a:t>
            </a:r>
          </a:p>
          <a:p>
            <a:pPr>
              <a:tabLst>
                <a:tab pos="339725" algn="l"/>
                <a:tab pos="747713" algn="l"/>
              </a:tabLst>
            </a:pPr>
            <a:r>
              <a:rPr lang="en-US" sz="2400" dirty="0" smtClean="0">
                <a:sym typeface="Wingdings"/>
              </a:rPr>
              <a:t>		1.  Most common (especially for molds and yeast)</a:t>
            </a:r>
          </a:p>
          <a:p>
            <a:pPr>
              <a:tabLst>
                <a:tab pos="339725" algn="l"/>
                <a:tab pos="747713" algn="l"/>
              </a:tabLst>
            </a:pPr>
            <a:r>
              <a:rPr lang="en-US" sz="2400" dirty="0" smtClean="0">
                <a:sym typeface="Wingdings"/>
              </a:rPr>
              <a:t>		2.  Haploid spores released into </a:t>
            </a:r>
            <a:r>
              <a:rPr lang="en-US" sz="2400" dirty="0" err="1" smtClean="0">
                <a:sym typeface="Wingdings"/>
              </a:rPr>
              <a:t>env</a:t>
            </a:r>
            <a:r>
              <a:rPr lang="en-US" sz="2400" dirty="0" smtClean="0">
                <a:sym typeface="Wingdings"/>
              </a:rPr>
              <a:t>.</a:t>
            </a:r>
          </a:p>
          <a:p>
            <a:pPr>
              <a:tabLst>
                <a:tab pos="339725" algn="l"/>
                <a:tab pos="747713" algn="l"/>
                <a:tab pos="1144588" algn="l"/>
                <a:tab pos="1485900" algn="l"/>
              </a:tabLst>
            </a:pPr>
            <a:r>
              <a:rPr lang="en-US" sz="2400" dirty="0" smtClean="0">
                <a:sym typeface="Wingdings"/>
              </a:rPr>
              <a:t>			a.  Which means that offspring will be in what form (haploid/				     diploid)?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513832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400" dirty="0" smtClean="0"/>
              <a:t>	B.  Sexual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 smtClean="0"/>
              <a:t>17.18-17.21</a:t>
            </a:r>
            <a:r>
              <a:rPr lang="en-US" sz="2400" u="sng" dirty="0" smtClean="0">
                <a:sym typeface="Wingdings"/>
              </a:rPr>
              <a:t> The good, the bad, the ugly of fungi</a:t>
            </a:r>
          </a:p>
          <a:p>
            <a:r>
              <a:rPr lang="en-US" sz="2400" dirty="0" smtClean="0">
                <a:sym typeface="Wingdings"/>
              </a:rPr>
              <a:t>I.  The good</a:t>
            </a:r>
          </a:p>
          <a:p>
            <a:pPr>
              <a:tabLst>
                <a:tab pos="284163" algn="l"/>
              </a:tabLst>
            </a:pPr>
            <a:r>
              <a:rPr lang="en-US" sz="2400" dirty="0" smtClean="0">
                <a:sym typeface="Wingdings"/>
              </a:rPr>
              <a:t>	A.  Beneficial symbiotic relationships</a:t>
            </a:r>
          </a:p>
          <a:p>
            <a:pPr>
              <a:tabLst>
                <a:tab pos="284163" algn="l"/>
                <a:tab pos="681038" algn="l"/>
              </a:tabLst>
            </a:pPr>
            <a:r>
              <a:rPr lang="en-US" sz="2400" dirty="0" smtClean="0">
                <a:sym typeface="Wingdings"/>
              </a:rPr>
              <a:t>		1.  Lichen</a:t>
            </a:r>
          </a:p>
          <a:p>
            <a:pPr>
              <a:tabLst>
                <a:tab pos="284163" algn="l"/>
                <a:tab pos="681038" algn="l"/>
                <a:tab pos="1031875" algn="l"/>
              </a:tabLst>
            </a:pPr>
            <a:r>
              <a:rPr lang="en-US" sz="2400" dirty="0" smtClean="0">
                <a:sym typeface="Wingdings"/>
              </a:rPr>
              <a:t>			a.  Fungus and algae living together</a:t>
            </a:r>
          </a:p>
          <a:p>
            <a:pPr>
              <a:tabLst>
                <a:tab pos="284163" algn="l"/>
                <a:tab pos="681038" algn="l"/>
                <a:tab pos="1031875" algn="l"/>
                <a:tab pos="1371600" algn="l"/>
                <a:tab pos="1712913" algn="l"/>
              </a:tabLst>
            </a:pPr>
            <a:r>
              <a:rPr lang="en-US" sz="2400" dirty="0" smtClean="0">
                <a:sym typeface="Wingdings"/>
              </a:rPr>
              <a:t>				1.  Fungus provides a place for algae to live &amp; algae provide 					food for fungus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254021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31875" algn="l"/>
              </a:tabLst>
            </a:pPr>
            <a:r>
              <a:rPr lang="en-US" sz="2400" dirty="0" smtClean="0"/>
              <a:t>	</a:t>
            </a:r>
            <a:r>
              <a:rPr lang="en-US" sz="2400" dirty="0" err="1" smtClean="0"/>
              <a:t>b</a:t>
            </a:r>
            <a:r>
              <a:rPr lang="en-US" sz="2400" dirty="0" smtClean="0"/>
              <a:t>.  Together capable of living in </a:t>
            </a:r>
            <a:r>
              <a:rPr lang="en-US" sz="2400" dirty="0" err="1" smtClean="0"/>
              <a:t>env</a:t>
            </a:r>
            <a:r>
              <a:rPr lang="en-US" sz="2400" dirty="0" smtClean="0"/>
              <a:t>. that individually they could 		 not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371207"/>
            <a:ext cx="64837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1038" algn="l"/>
                <a:tab pos="1031875" algn="l"/>
                <a:tab pos="1428750" algn="l"/>
              </a:tabLst>
            </a:pPr>
            <a:r>
              <a:rPr lang="en-US" sz="2400" dirty="0" smtClean="0"/>
              <a:t>	2.  </a:t>
            </a:r>
            <a:r>
              <a:rPr lang="en-US" sz="2400" dirty="0" err="1" smtClean="0"/>
              <a:t>Mycorrhiza</a:t>
            </a:r>
            <a:endParaRPr lang="en-US" sz="2400" dirty="0" smtClean="0"/>
          </a:p>
          <a:p>
            <a:pPr>
              <a:tabLst>
                <a:tab pos="681038" algn="l"/>
                <a:tab pos="1031875" algn="l"/>
                <a:tab pos="1428750" algn="l"/>
              </a:tabLst>
            </a:pPr>
            <a:r>
              <a:rPr lang="en-US" sz="2400" dirty="0" smtClean="0"/>
              <a:t>		a.  Relationship between plant roots &amp; fungus</a:t>
            </a:r>
          </a:p>
          <a:p>
            <a:pPr>
              <a:tabLst>
                <a:tab pos="681038" algn="l"/>
                <a:tab pos="1031875" algn="l"/>
                <a:tab pos="1428750" algn="l"/>
                <a:tab pos="1825625" algn="l"/>
              </a:tabLst>
            </a:pPr>
            <a:r>
              <a:rPr lang="en-US" sz="2400" dirty="0" smtClean="0"/>
              <a:t>			1.  Fungi absorb 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 &amp; minerals from 					the soil giving to roots 	&amp; roots 					provide sugar to fungi</a:t>
            </a:r>
            <a:endParaRPr lang="en-US" sz="2400" dirty="0"/>
          </a:p>
        </p:txBody>
      </p:sp>
      <p:pic>
        <p:nvPicPr>
          <p:cNvPr id="5" name="Picture 4" descr="17_00cMycorrhizaPines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764" y="3141242"/>
            <a:ext cx="2660235" cy="3716758"/>
          </a:xfrm>
          <a:prstGeom prst="rect">
            <a:avLst/>
          </a:prstGeom>
        </p:spPr>
      </p:pic>
      <p:pic>
        <p:nvPicPr>
          <p:cNvPr id="6" name="Picture 5" descr="17_19aLichens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480" y="1"/>
            <a:ext cx="2884519" cy="184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96875" algn="l"/>
              </a:tabLst>
            </a:pPr>
            <a:r>
              <a:rPr lang="en-US" sz="2400" dirty="0" smtClean="0"/>
              <a:t>	</a:t>
            </a:r>
            <a:r>
              <a:rPr lang="en-US" sz="2400" dirty="0"/>
              <a:t>B</a:t>
            </a:r>
            <a:r>
              <a:rPr lang="en-US" sz="2400" dirty="0" smtClean="0"/>
              <a:t>.  Decomposers</a:t>
            </a:r>
          </a:p>
          <a:p>
            <a:pPr>
              <a:tabLst>
                <a:tab pos="396875" algn="l"/>
                <a:tab pos="862013" algn="l"/>
              </a:tabLst>
            </a:pPr>
            <a:r>
              <a:rPr lang="en-US" sz="2400" dirty="0" smtClean="0"/>
              <a:t>		1.  Along with bacteria, major decomposers of organic materials in 			    ecosystems</a:t>
            </a:r>
            <a:endParaRPr lang="en-US" sz="2400" dirty="0"/>
          </a:p>
        </p:txBody>
      </p:sp>
      <p:pic>
        <p:nvPicPr>
          <p:cNvPr id="3" name="Picture 2" descr="Mushrooms decomposing lo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33" y="1569660"/>
            <a:ext cx="4082269" cy="2719812"/>
          </a:xfrm>
          <a:prstGeom prst="rect">
            <a:avLst/>
          </a:prstGeom>
        </p:spPr>
      </p:pic>
      <p:pic>
        <p:nvPicPr>
          <p:cNvPr id="4" name="Picture 3" descr="Fungi decomposing insec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327" y="1569661"/>
            <a:ext cx="4131880" cy="26675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468048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96875" algn="l"/>
                <a:tab pos="804863" algn="l"/>
              </a:tabLst>
            </a:pPr>
            <a:r>
              <a:rPr lang="en-US" sz="2400" dirty="0" smtClean="0"/>
              <a:t>	C.  Ecological </a:t>
            </a:r>
          </a:p>
          <a:p>
            <a:pPr>
              <a:tabLst>
                <a:tab pos="396875" algn="l"/>
                <a:tab pos="804863" algn="l"/>
              </a:tabLst>
            </a:pPr>
            <a:r>
              <a:rPr lang="en-US" sz="2400" dirty="0" smtClean="0"/>
              <a:t>		1.  Food</a:t>
            </a:r>
          </a:p>
          <a:p>
            <a:pPr>
              <a:tabLst>
                <a:tab pos="396875" algn="l"/>
                <a:tab pos="804863" algn="l"/>
              </a:tabLst>
            </a:pPr>
            <a:r>
              <a:rPr lang="en-US" sz="2400" dirty="0" smtClean="0"/>
              <a:t>		2.  Medicines</a:t>
            </a:r>
          </a:p>
          <a:p>
            <a:pPr>
              <a:tabLst>
                <a:tab pos="396875" algn="l"/>
                <a:tab pos="804863" algn="l"/>
                <a:tab pos="1144588" algn="l"/>
              </a:tabLst>
            </a:pPr>
            <a:r>
              <a:rPr lang="en-US" sz="2400" dirty="0" smtClean="0"/>
              <a:t>			a.  </a:t>
            </a:r>
            <a:r>
              <a:rPr lang="en-US" sz="2400" i="1" dirty="0" err="1" smtClean="0"/>
              <a:t>Penicillium</a:t>
            </a:r>
            <a:endParaRPr lang="en-US" sz="2400" dirty="0"/>
          </a:p>
        </p:txBody>
      </p:sp>
      <p:pic>
        <p:nvPicPr>
          <p:cNvPr id="6" name="Picture 5" descr="17_21bPenicilliumBacter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5327" y="4385351"/>
            <a:ext cx="4324820" cy="24726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II.  The bad</a:t>
            </a:r>
          </a:p>
          <a:p>
            <a:pPr>
              <a:tabLst>
                <a:tab pos="396875" algn="l"/>
              </a:tabLst>
            </a:pPr>
            <a:r>
              <a:rPr lang="en-US" sz="2400" dirty="0" smtClean="0"/>
              <a:t>	A.  Parasitic</a:t>
            </a:r>
          </a:p>
          <a:p>
            <a:pPr>
              <a:tabLst>
                <a:tab pos="396875" algn="l"/>
                <a:tab pos="804863" algn="l"/>
              </a:tabLst>
            </a:pPr>
            <a:r>
              <a:rPr lang="en-US" sz="2400" dirty="0" smtClean="0"/>
              <a:t>		1.  Plants</a:t>
            </a:r>
          </a:p>
          <a:p>
            <a:pPr>
              <a:tabLst>
                <a:tab pos="396875" algn="l"/>
                <a:tab pos="804863" algn="l"/>
                <a:tab pos="1144588" algn="l"/>
              </a:tabLst>
            </a:pPr>
            <a:r>
              <a:rPr lang="en-US" sz="2400" dirty="0" smtClean="0"/>
              <a:t>			a.  Dutch elm disease</a:t>
            </a:r>
          </a:p>
          <a:p>
            <a:pPr>
              <a:tabLst>
                <a:tab pos="396875" algn="l"/>
                <a:tab pos="804863" algn="l"/>
                <a:tab pos="1144588" algn="l"/>
              </a:tabLst>
            </a:pPr>
            <a:r>
              <a:rPr lang="en-US" sz="2400" dirty="0" smtClean="0"/>
              <a:t>			</a:t>
            </a:r>
            <a:r>
              <a:rPr lang="en-US" sz="2400" dirty="0" err="1" smtClean="0"/>
              <a:t>b</a:t>
            </a:r>
            <a:r>
              <a:rPr lang="en-US" sz="2400" dirty="0" smtClean="0"/>
              <a:t>.  Agriculture</a:t>
            </a:r>
            <a:endParaRPr lang="en-US" sz="2400" dirty="0"/>
          </a:p>
        </p:txBody>
      </p:sp>
      <p:pic>
        <p:nvPicPr>
          <p:cNvPr id="3" name="Picture 2" descr="17_18bCornSmut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237" y="3146"/>
            <a:ext cx="2404196" cy="3243107"/>
          </a:xfrm>
          <a:prstGeom prst="rect">
            <a:avLst/>
          </a:prstGeom>
        </p:spPr>
      </p:pic>
      <p:pic>
        <p:nvPicPr>
          <p:cNvPr id="4" name="Picture 3" descr="17_18cErgots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7623" y="0"/>
            <a:ext cx="1886377" cy="32462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938992"/>
            <a:ext cx="4362237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4863" algn="l"/>
              </a:tabLst>
            </a:pPr>
            <a:r>
              <a:rPr lang="en-US" sz="2400" dirty="0" smtClean="0"/>
              <a:t>	2.  Animals</a:t>
            </a:r>
          </a:p>
          <a:p>
            <a:pPr>
              <a:tabLst>
                <a:tab pos="804863" algn="l"/>
                <a:tab pos="1144588" algn="l"/>
              </a:tabLst>
            </a:pPr>
            <a:r>
              <a:rPr lang="en-US" sz="2400" dirty="0" smtClean="0"/>
              <a:t>		a.  Athletes foot, Ring 			  worm</a:t>
            </a:r>
            <a:endParaRPr lang="en-US" sz="2400" dirty="0"/>
          </a:p>
        </p:txBody>
      </p:sp>
      <p:pic>
        <p:nvPicPr>
          <p:cNvPr id="6" name="Picture 5" descr="athletes foo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347" y="3619061"/>
            <a:ext cx="2781300" cy="2867025"/>
          </a:xfrm>
          <a:prstGeom prst="rect">
            <a:avLst/>
          </a:prstGeom>
        </p:spPr>
      </p:pic>
      <p:pic>
        <p:nvPicPr>
          <p:cNvPr id="7" name="Picture 6" descr="ringworm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7289" y="3470888"/>
            <a:ext cx="2540334" cy="3387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5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Ｐ明朝"/>
      </a:majorFont>
      <a:minorFont>
        <a:latin typeface="Goudy Old Style"/>
        <a:ea typeface=""/>
        <a:cs typeface=""/>
        <a:font script="Jpan" typeface="ＭＳ Ｐ明朝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635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49</TotalTime>
  <Words>398</Words>
  <Application>Microsoft Macintosh PowerPoint</Application>
  <PresentationFormat>On-screen Show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Inkwell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Scott Thomas</dc:creator>
  <cp:lastModifiedBy>Scott Thomas</cp:lastModifiedBy>
  <cp:revision>1</cp:revision>
  <dcterms:created xsi:type="dcterms:W3CDTF">2011-04-16T17:58:09Z</dcterms:created>
  <dcterms:modified xsi:type="dcterms:W3CDTF">2011-04-16T18:47:41Z</dcterms:modified>
</cp:coreProperties>
</file>